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8" r:id="rId2"/>
    <p:sldId id="343" r:id="rId3"/>
    <p:sldId id="329" r:id="rId4"/>
    <p:sldId id="261" r:id="rId5"/>
    <p:sldId id="331" r:id="rId6"/>
    <p:sldId id="330" r:id="rId7"/>
    <p:sldId id="270" r:id="rId8"/>
    <p:sldId id="332" r:id="rId9"/>
    <p:sldId id="333" r:id="rId10"/>
    <p:sldId id="334" r:id="rId11"/>
    <p:sldId id="315" r:id="rId12"/>
    <p:sldId id="344" r:id="rId13"/>
    <p:sldId id="321" r:id="rId14"/>
    <p:sldId id="302" r:id="rId15"/>
    <p:sldId id="340" r:id="rId16"/>
    <p:sldId id="323" r:id="rId17"/>
    <p:sldId id="345" r:id="rId18"/>
    <p:sldId id="338" r:id="rId19"/>
    <p:sldId id="342" r:id="rId20"/>
    <p:sldId id="341" r:id="rId21"/>
    <p:sldId id="306"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46" autoAdjust="0"/>
  </p:normalViewPr>
  <p:slideViewPr>
    <p:cSldViewPr>
      <p:cViewPr varScale="1">
        <p:scale>
          <a:sx n="58" d="100"/>
          <a:sy n="58" d="100"/>
        </p:scale>
        <p:origin x="15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AC5-52A1-4DAF-B770-C355186B205F}" type="datetimeFigureOut">
              <a:rPr lang="nl-NL" smtClean="0"/>
              <a:t>2-4-2019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227D2-1E6A-42BE-A98B-3FA956F8C152}" type="slidenum">
              <a:rPr lang="nl-NL" smtClean="0"/>
              <a:t>‹nr.›</a:t>
            </a:fld>
            <a:endParaRPr lang="nl-NL"/>
          </a:p>
        </p:txBody>
      </p:sp>
    </p:spTree>
    <p:extLst>
      <p:ext uri="{BB962C8B-B14F-4D97-AF65-F5344CB8AC3E}">
        <p14:creationId xmlns:p14="http://schemas.microsoft.com/office/powerpoint/2010/main" val="243441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a:t>
            </a:fld>
            <a:endParaRPr lang="nl-NL"/>
          </a:p>
        </p:txBody>
      </p:sp>
    </p:spTree>
    <p:extLst>
      <p:ext uri="{BB962C8B-B14F-4D97-AF65-F5344CB8AC3E}">
        <p14:creationId xmlns:p14="http://schemas.microsoft.com/office/powerpoint/2010/main" val="2249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(p.52).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Test in Learningapps.org via https://learningapps.org/3034459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De </a:t>
            </a:r>
            <a:r>
              <a:rPr lang="en-US" baseline="0" dirty="0" err="1"/>
              <a:t>opdracht</a:t>
            </a:r>
            <a:r>
              <a:rPr lang="en-US" baseline="0" dirty="0"/>
              <a:t> is: wat is de </a:t>
            </a:r>
            <a:r>
              <a:rPr lang="en-US" baseline="0" dirty="0" err="1"/>
              <a:t>betekenis</a:t>
            </a:r>
            <a:r>
              <a:rPr lang="en-US" baseline="0" dirty="0"/>
              <a:t> van de </a:t>
            </a:r>
            <a:r>
              <a:rPr lang="en-US" baseline="0" dirty="0" err="1"/>
              <a:t>volgende</a:t>
            </a:r>
            <a:r>
              <a:rPr lang="en-US" baseline="0" dirty="0"/>
              <a:t> </a:t>
            </a:r>
            <a:r>
              <a:rPr lang="en-US" baseline="0" dirty="0" err="1"/>
              <a:t>woorden</a:t>
            </a:r>
            <a:r>
              <a:rPr lang="en-US" baseline="0" dirty="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Armor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Camper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RPG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err="1"/>
              <a:t>Karakter</a:t>
            </a:r>
            <a:endParaRPr lang="en-US"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LAN-party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Noob</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Flow</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Bot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IRL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Quest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Clan</a:t>
            </a:r>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13</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Original Pacman</a:t>
            </a:r>
            <a:r>
              <a:rPr lang="nl-NL" baseline="0" dirty="0"/>
              <a:t> appeltaart in Scratch via </a:t>
            </a:r>
            <a:r>
              <a:rPr lang="nl-NL" dirty="0"/>
              <a:t>https://scratch.mit.edu/projects/150612675/ met dank</a:t>
            </a:r>
            <a:r>
              <a:rPr lang="nl-NL" baseline="0" dirty="0"/>
              <a:t> aan minor deelnemers Jan Willem Maassen van den Brink, Diederik Loonstra, Harry van </a:t>
            </a:r>
            <a:r>
              <a:rPr lang="nl-NL" baseline="0" dirty="0" err="1"/>
              <a:t>Gerrevink</a:t>
            </a:r>
            <a:r>
              <a:rPr lang="nl-NL" baseline="0" dirty="0"/>
              <a:t>.</a:t>
            </a:r>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14</a:t>
            </a:fld>
            <a:endParaRPr lang="nl-NL"/>
          </a:p>
        </p:txBody>
      </p:sp>
    </p:spTree>
    <p:extLst>
      <p:ext uri="{BB962C8B-B14F-4D97-AF65-F5344CB8AC3E}">
        <p14:creationId xmlns:p14="http://schemas.microsoft.com/office/powerpoint/2010/main" val="444053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de </a:t>
            </a:r>
            <a:r>
              <a:rPr lang="nl-NL" dirty="0" err="1"/>
              <a:t>Cospaces</a:t>
            </a:r>
            <a:r>
              <a:rPr lang="nl-NL" dirty="0"/>
              <a:t> wereld via https://edu.cospaces.io/Universe/Space/oyUTTXX2bVLyKPxEpQtuTS</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15</a:t>
            </a:fld>
            <a:endParaRPr lang="nl-NL">
              <a:solidFill>
                <a:prstClr val="black"/>
              </a:solidFill>
            </a:endParaRPr>
          </a:p>
        </p:txBody>
      </p:sp>
    </p:spTree>
    <p:extLst>
      <p:ext uri="{BB962C8B-B14F-4D97-AF65-F5344CB8AC3E}">
        <p14:creationId xmlns:p14="http://schemas.microsoft.com/office/powerpoint/2010/main" val="2641719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(p.61).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16</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(p.61).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17</a:t>
            </a:fld>
            <a:endParaRPr lang="nl-NL"/>
          </a:p>
        </p:txBody>
      </p:sp>
    </p:spTree>
    <p:extLst>
      <p:ext uri="{BB962C8B-B14F-4D97-AF65-F5344CB8AC3E}">
        <p14:creationId xmlns:p14="http://schemas.microsoft.com/office/powerpoint/2010/main" val="392975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19</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a:t>
            </a:r>
            <a:r>
              <a:rPr lang="nl-NL" baseline="0" dirty="0"/>
              <a:t> via https://www.youtube.com/watch?v=lHnUj_YQPpg</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20</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(p.42).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Brian Sutton-Smith is </a:t>
            </a:r>
            <a:r>
              <a:rPr lang="en-US" baseline="0" dirty="0" err="1"/>
              <a:t>spelpsycholoog</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De quote is </a:t>
            </a:r>
            <a:r>
              <a:rPr lang="en-US" baseline="0" dirty="0" err="1"/>
              <a:t>gemaakt</a:t>
            </a:r>
            <a:r>
              <a:rPr lang="en-US" baseline="0" dirty="0"/>
              <a:t> met de app Quozio.com. </a:t>
            </a:r>
            <a:r>
              <a:rPr lang="en-US" baseline="0" dirty="0" err="1"/>
              <a:t>Vervolgens</a:t>
            </a:r>
            <a:r>
              <a:rPr lang="en-US" baseline="0" dirty="0"/>
              <a:t> is </a:t>
            </a:r>
            <a:r>
              <a:rPr lang="en-US" baseline="0" dirty="0" err="1"/>
              <a:t>een</a:t>
            </a:r>
            <a:r>
              <a:rPr lang="en-US" baseline="0" dirty="0"/>
              <a:t> screenshot </a:t>
            </a:r>
            <a:r>
              <a:rPr lang="en-US" baseline="0" dirty="0" err="1"/>
              <a:t>gemaakt</a:t>
            </a:r>
            <a:r>
              <a:rPr lang="en-US" baseline="0" dirty="0"/>
              <a:t> met de app </a:t>
            </a:r>
            <a:r>
              <a:rPr lang="en-US" baseline="0" dirty="0" err="1"/>
              <a:t>Lightshot</a:t>
            </a:r>
            <a:r>
              <a:rPr lang="en-US" baseline="0" dirty="0"/>
              <a:t> </a:t>
            </a:r>
            <a:r>
              <a:rPr lang="en-US" baseline="0" dirty="0" err="1"/>
              <a:t>en</a:t>
            </a:r>
            <a:r>
              <a:rPr lang="en-US" baseline="0" dirty="0"/>
              <a:t> </a:t>
            </a:r>
            <a:r>
              <a:rPr lang="en-US" baseline="0" dirty="0" err="1"/>
              <a:t>als</a:t>
            </a:r>
            <a:r>
              <a:rPr lang="en-US" baseline="0" dirty="0"/>
              <a:t> </a:t>
            </a:r>
            <a:r>
              <a:rPr lang="en-US" baseline="0" dirty="0" err="1"/>
              <a:t>afbeelding</a:t>
            </a:r>
            <a:r>
              <a:rPr lang="en-US" baseline="0" dirty="0"/>
              <a:t> </a:t>
            </a:r>
            <a:r>
              <a:rPr lang="en-US" baseline="0" dirty="0" err="1"/>
              <a:t>opgeslagen</a:t>
            </a:r>
            <a:r>
              <a:rPr lang="en-US" baseline="0" dirty="0"/>
              <a:t>. </a:t>
            </a:r>
            <a:endParaRPr lang="nl-NL" dirty="0"/>
          </a:p>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4</a:t>
            </a:fld>
            <a:endParaRPr lang="nl-NL"/>
          </a:p>
        </p:txBody>
      </p:sp>
    </p:spTree>
    <p:extLst>
      <p:ext uri="{BB962C8B-B14F-4D97-AF65-F5344CB8AC3E}">
        <p14:creationId xmlns:p14="http://schemas.microsoft.com/office/powerpoint/2010/main" val="174091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http://www.gamenisgoed.nl/alle-soorten-games/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7</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https://schooltv.nl/video/mr-right-gamen/</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11</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12</a:t>
            </a:fld>
            <a:endParaRPr lang="nl-NL"/>
          </a:p>
        </p:txBody>
      </p:sp>
    </p:spTree>
    <p:extLst>
      <p:ext uri="{BB962C8B-B14F-4D97-AF65-F5344CB8AC3E}">
        <p14:creationId xmlns:p14="http://schemas.microsoft.com/office/powerpoint/2010/main" val="264171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96683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60783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7104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03208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4259853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5596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43096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2573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200569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86600334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75107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48489859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schooltv.nl/video/mr-right-gam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ingapps.org/303445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hyperlink" Target="https://scratch.mit.edu/projects/221678658/#play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youtube.com/watch?v=lHnUj_YQPpg"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gamenisgoed.nl/alle-soorten-gam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6" name="Rechthoek 5"/>
          <p:cNvSpPr/>
          <p:nvPr/>
        </p:nvSpPr>
        <p:spPr>
          <a:xfrm>
            <a:off x="1763688" y="1229381"/>
            <a:ext cx="5256584" cy="249299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nl-NL" sz="6000" b="1" cap="all" dirty="0" err="1">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rPr>
              <a:t>Digispel</a:t>
            </a:r>
            <a:endParaRPr lang="nl-NL" sz="60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endParaRPr>
          </a:p>
          <a:p>
            <a:pPr algn="ctr"/>
            <a:r>
              <a:rPr lang="nl-NL" sz="60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rPr>
              <a:t>Level</a:t>
            </a:r>
          </a:p>
          <a:p>
            <a:pPr algn="ctr"/>
            <a:endParaRPr lang="nl-NL"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hs0057596\AppData\Local\Microsoft\Windows\Temporary Internet Files\Content.IE5\YK40MUJO\1200px-Logo_TVE-2.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1394" y="2235641"/>
            <a:ext cx="1668918" cy="148673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428376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2: It’s all-in </a:t>
            </a:r>
            <a:r>
              <a:rPr lang="nl-NL" sz="2800" dirty="0" err="1">
                <a:latin typeface="a_Algerius" panose="04040705040802020702" pitchFamily="82" charset="-52"/>
              </a:rPr>
              <a:t>the</a:t>
            </a:r>
            <a:r>
              <a:rPr lang="nl-NL" sz="2800" dirty="0">
                <a:latin typeface="a_Algerius" panose="04040705040802020702" pitchFamily="82" charset="-52"/>
              </a:rPr>
              <a:t> Game!</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#6</a:t>
            </a:r>
            <a:endParaRPr lang="nl-NL" sz="2400" b="1" dirty="0">
              <a:solidFill>
                <a:prstClr val="white"/>
              </a:solidFill>
              <a:latin typeface="a_Algerius" panose="04040705040802020702" pitchFamily="82" charset="-52"/>
            </a:endParaRPr>
          </a:p>
        </p:txBody>
      </p:sp>
      <p:sp>
        <p:nvSpPr>
          <p:cNvPr id="3" name="Rechthoek 2"/>
          <p:cNvSpPr/>
          <p:nvPr/>
        </p:nvSpPr>
        <p:spPr>
          <a:xfrm>
            <a:off x="357875" y="2838270"/>
            <a:ext cx="8640960" cy="1815882"/>
          </a:xfrm>
          <a:prstGeom prst="rect">
            <a:avLst/>
          </a:prstGeom>
        </p:spPr>
        <p:txBody>
          <a:bodyPr wrap="square">
            <a:spAutoFit/>
          </a:bodyPr>
          <a:lstStyle/>
          <a:p>
            <a:pPr algn="ctr"/>
            <a:r>
              <a:rPr lang="nl-NL" sz="2800" dirty="0">
                <a:solidFill>
                  <a:prstClr val="white"/>
                </a:solidFill>
                <a:latin typeface="Garamond" panose="02020404030301010803" pitchFamily="18" charset="0"/>
              </a:rPr>
              <a:t>Welke spelsoort en welk spel speel jij het liefst? </a:t>
            </a:r>
          </a:p>
          <a:p>
            <a:pPr algn="ctr"/>
            <a:endParaRPr lang="nl-NL" sz="2800" dirty="0">
              <a:solidFill>
                <a:prstClr val="white"/>
              </a:solidFill>
              <a:latin typeface="Garamond" panose="02020404030301010803" pitchFamily="18" charset="0"/>
            </a:endParaRPr>
          </a:p>
          <a:p>
            <a:pPr algn="ctr"/>
            <a:r>
              <a:rPr lang="nl-NL" sz="2800" dirty="0">
                <a:solidFill>
                  <a:prstClr val="white"/>
                </a:solidFill>
                <a:latin typeface="Garamond" panose="02020404030301010803" pitchFamily="18" charset="0"/>
              </a:rPr>
              <a:t>Maak een #Selfie met je favoriete spel en neem deze afbeelding op in je portfolio o.v.v. mission card nr.</a:t>
            </a:r>
            <a:endParaRPr lang="nl-NL" sz="2400" dirty="0">
              <a:solidFill>
                <a:prstClr val="white"/>
              </a:solidFill>
            </a:endParaRPr>
          </a:p>
        </p:txBody>
      </p:sp>
    </p:spTree>
    <p:extLst>
      <p:ext uri="{BB962C8B-B14F-4D97-AF65-F5344CB8AC3E}">
        <p14:creationId xmlns:p14="http://schemas.microsoft.com/office/powerpoint/2010/main" val="131510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Leerwerkplek</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Games zijn een vorm van werk waar je echt wel iets van leert. Zoals wat? Daarover gaat het volgende filmpje. </a:t>
            </a:r>
          </a:p>
          <a:p>
            <a:pPr marL="0" indent="0">
              <a:buNone/>
            </a:pPr>
            <a:r>
              <a:rPr lang="nl-NL" sz="2800" dirty="0">
                <a:solidFill>
                  <a:schemeClr val="bg1"/>
                </a:solidFill>
                <a:latin typeface="Garamond" panose="02020404030301010803" pitchFamily="18" charset="0"/>
              </a:rPr>
              <a:t>Klik </a:t>
            </a:r>
            <a:r>
              <a:rPr lang="nl-NL" sz="2800" dirty="0">
                <a:solidFill>
                  <a:schemeClr val="bg1"/>
                </a:solidFill>
                <a:latin typeface="Garamond" panose="02020404030301010803" pitchFamily="18" charset="0"/>
                <a:hlinkClick r:id="rId3"/>
              </a:rPr>
              <a:t>hier</a:t>
            </a:r>
            <a:r>
              <a:rPr lang="nl-NL" sz="2800" dirty="0">
                <a:solidFill>
                  <a:schemeClr val="bg1"/>
                </a:solidFill>
                <a:latin typeface="Garamond" panose="02020404030301010803" pitchFamily="18" charset="0"/>
              </a:rPr>
              <a:t> of op de afbeelding om deze te starten.</a:t>
            </a:r>
          </a:p>
          <a:p>
            <a:pPr marL="0" indent="0">
              <a:buNone/>
            </a:pPr>
            <a:endParaRPr lang="nl-NL" dirty="0">
              <a:solidFill>
                <a:schemeClr val="bg1"/>
              </a:solidFill>
              <a:latin typeface="Garamond" panose="02020404030301010803" pitchFamily="18" charset="0"/>
            </a:endParaRPr>
          </a:p>
          <a:p>
            <a:pPr marL="0" indent="0">
              <a:buNone/>
            </a:pPr>
            <a:endParaRPr lang="nl-NL"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610509"/>
            <a:ext cx="998759" cy="998759"/>
          </a:xfrm>
          <a:prstGeom prst="rect">
            <a:avLst/>
          </a:prstGeom>
        </p:spPr>
      </p:pic>
      <p:pic>
        <p:nvPicPr>
          <p:cNvPr id="1028" name="Picture 4">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396" y="3038293"/>
            <a:ext cx="6317072" cy="352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60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Terugblik</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dirty="0">
                <a:solidFill>
                  <a:schemeClr val="bg1"/>
                </a:solidFill>
                <a:latin typeface="Garamond" panose="02020404030301010803" pitchFamily="18" charset="0"/>
              </a:rPr>
              <a:t>Je bent hard op weg om ook deze missie te voltooien.</a:t>
            </a:r>
          </a:p>
          <a:p>
            <a:pPr marL="0" indent="0">
              <a:buNone/>
            </a:pPr>
            <a:endParaRPr lang="nl-NL" dirty="0">
              <a:solidFill>
                <a:schemeClr val="bg1"/>
              </a:solidFill>
              <a:latin typeface="Garamond" panose="02020404030301010803" pitchFamily="18" charset="0"/>
            </a:endParaRPr>
          </a:p>
          <a:p>
            <a:pPr marL="0" indent="0">
              <a:buNone/>
            </a:pPr>
            <a:r>
              <a:rPr lang="nl-NL" dirty="0">
                <a:solidFill>
                  <a:schemeClr val="bg1"/>
                </a:solidFill>
                <a:latin typeface="Garamond" panose="02020404030301010803" pitchFamily="18" charset="0"/>
              </a:rPr>
              <a:t>Wees eens eerlijk: voelde het doorlopen van de missies tot nu toe als “hard werken”? </a:t>
            </a:r>
          </a:p>
          <a:p>
            <a:pPr marL="0" indent="0">
              <a:buNone/>
            </a:pPr>
            <a:endParaRPr lang="nl-NL" dirty="0">
              <a:solidFill>
                <a:schemeClr val="bg1"/>
              </a:solidFill>
              <a:latin typeface="Garamond" panose="02020404030301010803" pitchFamily="18" charset="0"/>
            </a:endParaRPr>
          </a:p>
          <a:p>
            <a:pPr marL="0" indent="0">
              <a:buNone/>
            </a:pPr>
            <a:r>
              <a:rPr lang="nl-NL" dirty="0">
                <a:solidFill>
                  <a:schemeClr val="bg1"/>
                </a:solidFill>
                <a:latin typeface="Garamond" panose="02020404030301010803" pitchFamily="18" charset="0"/>
              </a:rPr>
              <a:t>En deed je de opdrachten omdat “het moest”? </a:t>
            </a:r>
            <a:br>
              <a:rPr lang="nl-NL" dirty="0">
                <a:solidFill>
                  <a:schemeClr val="bg1"/>
                </a:solidFill>
                <a:latin typeface="Garamond" panose="02020404030301010803" pitchFamily="18" charset="0"/>
              </a:rPr>
            </a:br>
            <a:r>
              <a:rPr lang="nl-NL" dirty="0">
                <a:solidFill>
                  <a:schemeClr val="bg1"/>
                </a:solidFill>
                <a:latin typeface="Garamond" panose="02020404030301010803" pitchFamily="18" charset="0"/>
              </a:rPr>
              <a:t>Of beleefde je er juist veel plezier aan? </a:t>
            </a:r>
          </a:p>
          <a:p>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09"/>
            <a:ext cx="998759" cy="998759"/>
          </a:xfrm>
          <a:prstGeom prst="rect">
            <a:avLst/>
          </a:prstGeom>
        </p:spPr>
      </p:pic>
    </p:spTree>
    <p:extLst>
      <p:ext uri="{BB962C8B-B14F-4D97-AF65-F5344CB8AC3E}">
        <p14:creationId xmlns:p14="http://schemas.microsoft.com/office/powerpoint/2010/main" val="75723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Bron van flow</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Een Amerikaanse </a:t>
            </a:r>
            <a:r>
              <a:rPr lang="nl-NL" sz="2800" dirty="0" err="1">
                <a:solidFill>
                  <a:schemeClr val="bg1"/>
                </a:solidFill>
                <a:latin typeface="Garamond" panose="02020404030301010803" pitchFamily="18" charset="0"/>
              </a:rPr>
              <a:t>gelukspsycholoog</a:t>
            </a:r>
            <a:r>
              <a:rPr lang="nl-NL" sz="2800" dirty="0">
                <a:solidFill>
                  <a:schemeClr val="bg1"/>
                </a:solidFill>
                <a:latin typeface="Garamond" panose="02020404030301010803" pitchFamily="18" charset="0"/>
              </a:rPr>
              <a:t> onderzocht het gevoel van “intense, vreugdevolle betrokkenheid” (p.52). </a:t>
            </a:r>
          </a:p>
          <a:p>
            <a:pPr marL="0" indent="0">
              <a:buNone/>
            </a:pPr>
            <a:r>
              <a:rPr lang="nl-NL" sz="2800" dirty="0">
                <a:solidFill>
                  <a:schemeClr val="bg1"/>
                </a:solidFill>
                <a:latin typeface="Garamond" panose="02020404030301010803" pitchFamily="18" charset="0"/>
              </a:rPr>
              <a:t>Hij noemde dat FLOW. Het is een bekend woord onder gamers.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Gamers en games hebben zo hun eigen taal. Ben jij een beetje thuis in deze wereld (of bereid om dat te worden?). </a:t>
            </a:r>
          </a:p>
          <a:p>
            <a:pPr marL="0" indent="0">
              <a:buNone/>
            </a:pPr>
            <a:r>
              <a:rPr lang="nl-NL" sz="2800" dirty="0">
                <a:solidFill>
                  <a:schemeClr val="bg1"/>
                </a:solidFill>
                <a:latin typeface="Garamond" panose="02020404030301010803" pitchFamily="18" charset="0"/>
              </a:rPr>
              <a:t>Test jezelf m.b.v. een minigame in de app Learningapps. Klik op </a:t>
            </a:r>
            <a:r>
              <a:rPr lang="nl-NL" sz="2800" dirty="0">
                <a:solidFill>
                  <a:schemeClr val="bg1"/>
                </a:solidFill>
                <a:latin typeface="Garamond" panose="02020404030301010803" pitchFamily="18" charset="0"/>
                <a:hlinkClick r:id="rId3"/>
              </a:rPr>
              <a:t>deze link</a:t>
            </a:r>
            <a:r>
              <a:rPr lang="nl-NL" sz="2800" dirty="0">
                <a:solidFill>
                  <a:schemeClr val="bg1"/>
                </a:solidFill>
                <a:latin typeface="Garamond" panose="02020404030301010803" pitchFamily="18" charset="0"/>
              </a:rPr>
              <a:t>. Werkt de link niet, ga dan tijdelijk uit de dia en lees de opdracht in het </a:t>
            </a:r>
            <a:r>
              <a:rPr lang="nl-NL" sz="2800" dirty="0" err="1">
                <a:solidFill>
                  <a:schemeClr val="bg1"/>
                </a:solidFill>
                <a:latin typeface="Garamond" panose="02020404030301010803" pitchFamily="18" charset="0"/>
              </a:rPr>
              <a:t>notitievak</a:t>
            </a:r>
            <a:r>
              <a:rPr lang="nl-NL" sz="2800" dirty="0">
                <a:solidFill>
                  <a:schemeClr val="bg1"/>
                </a:solidFill>
                <a:latin typeface="Garamond" panose="02020404030301010803" pitchFamily="18" charset="0"/>
              </a:rPr>
              <a:t> onder de dia. </a:t>
            </a:r>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610509"/>
            <a:ext cx="998759" cy="998759"/>
          </a:xfrm>
          <a:prstGeom prst="rect">
            <a:avLst/>
          </a:prstGeom>
        </p:spPr>
      </p:pic>
    </p:spTree>
    <p:extLst>
      <p:ext uri="{BB962C8B-B14F-4D97-AF65-F5344CB8AC3E}">
        <p14:creationId xmlns:p14="http://schemas.microsoft.com/office/powerpoint/2010/main" val="6668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8138" y="1487071"/>
            <a:ext cx="8229600" cy="1512168"/>
          </a:xfrm>
        </p:spPr>
        <p:txBody>
          <a:bodyPr>
            <a:noAutofit/>
          </a:bodyPr>
          <a:lstStyle/>
          <a:p>
            <a:pPr algn="l"/>
            <a:r>
              <a:rPr lang="nl-NL" sz="2000" dirty="0">
                <a:solidFill>
                  <a:schemeClr val="bg1"/>
                </a:solidFill>
                <a:latin typeface="Garamond" panose="02020404030301010803" pitchFamily="18" charset="0"/>
              </a:rPr>
              <a:t>Zit je zelf nog voldoende in de gameflow? Test het in dit </a:t>
            </a:r>
            <a:r>
              <a:rPr lang="nl-NL" sz="2000" dirty="0" err="1">
                <a:solidFill>
                  <a:schemeClr val="bg1"/>
                </a:solidFill>
                <a:latin typeface="Garamond" panose="02020404030301010803" pitchFamily="18" charset="0"/>
              </a:rPr>
              <a:t>Funny</a:t>
            </a:r>
            <a:r>
              <a:rPr lang="nl-NL" sz="2000" dirty="0">
                <a:solidFill>
                  <a:schemeClr val="bg1"/>
                </a:solidFill>
                <a:latin typeface="Garamond" panose="02020404030301010803" pitchFamily="18" charset="0"/>
              </a:rPr>
              <a:t> Gaming Moment! Nel speelt voor Pacman. Klik op Nel en speel het spel. Je mag jezelf natuurlijk belonen met de ingrediënten en het uiteindelijke resultaat. Geniet ervan! </a:t>
            </a:r>
            <a:endParaRPr lang="nl-NL" sz="2000" dirty="0">
              <a:solidFill>
                <a:schemeClr val="bg1"/>
              </a:solidFill>
              <a:latin typeface="Agency FB" panose="020B0503020202020204" pitchFamily="34" charset="0"/>
            </a:endParaRP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99792" y="3068672"/>
            <a:ext cx="4094543" cy="3375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Afbeelding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888" y="3674188"/>
            <a:ext cx="370106" cy="402884"/>
          </a:xfrm>
          <a:prstGeom prst="rect">
            <a:avLst/>
          </a:prstGeom>
        </p:spPr>
      </p:pic>
      <p:sp>
        <p:nvSpPr>
          <p:cNvPr id="7"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a:solidFill>
                  <a:schemeClr val="bg1"/>
                </a:solidFill>
                <a:latin typeface="Agency FB" panose="020B0503020202020204" pitchFamily="34" charset="0"/>
              </a:rPr>
              <a:t>Gameflow</a:t>
            </a:r>
            <a:endParaRPr lang="nl-NL" b="1" dirty="0">
              <a:solidFill>
                <a:schemeClr val="bg1"/>
              </a:solidFill>
              <a:latin typeface="Agency FB" panose="020B0503020202020204" pitchFamily="34" charset="0"/>
            </a:endParaRPr>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7740352" y="5610509"/>
            <a:ext cx="998759" cy="998759"/>
          </a:xfrm>
          <a:prstGeom prst="rect">
            <a:avLst/>
          </a:prstGeom>
        </p:spPr>
      </p:pic>
    </p:spTree>
    <p:extLst>
      <p:ext uri="{BB962C8B-B14F-4D97-AF65-F5344CB8AC3E}">
        <p14:creationId xmlns:p14="http://schemas.microsoft.com/office/powerpoint/2010/main" val="189994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17638"/>
            <a:ext cx="8229600" cy="4603650"/>
          </a:xfrm>
        </p:spPr>
        <p:txBody>
          <a:bodyPr>
            <a:normAutofit/>
          </a:bodyPr>
          <a:lstStyle/>
          <a:p>
            <a:pPr algn="l"/>
            <a:r>
              <a:rPr lang="nl-NL" sz="2400" dirty="0">
                <a:solidFill>
                  <a:schemeClr val="bg1"/>
                </a:solidFill>
                <a:latin typeface="Garamond" panose="02020404030301010803" pitchFamily="18" charset="0"/>
              </a:rPr>
              <a:t>SUPER van je, je hebt dit level uitgespeeld! Wat een toewijding heb je getoond. Geef jezelf </a:t>
            </a:r>
            <a:r>
              <a:rPr lang="nl-NL" sz="2400" b="1" dirty="0">
                <a:solidFill>
                  <a:schemeClr val="bg1"/>
                </a:solidFill>
                <a:latin typeface="Garamond" panose="02020404030301010803" pitchFamily="18" charset="0"/>
              </a:rPr>
              <a:t>5 XP extra </a:t>
            </a:r>
            <a:r>
              <a:rPr lang="nl-NL" sz="2400" dirty="0">
                <a:solidFill>
                  <a:schemeClr val="bg1"/>
                </a:solidFill>
                <a:latin typeface="Garamond" panose="02020404030301010803" pitchFamily="18" charset="0"/>
              </a:rPr>
              <a:t>voor betrokken wilskracht en belangstelling voor het spelen van games! (ga naar je docent)</a:t>
            </a:r>
            <a:br>
              <a:rPr lang="nl-NL" sz="2400" dirty="0">
                <a:solidFill>
                  <a:schemeClr val="bg1"/>
                </a:solidFill>
                <a:latin typeface="Garamond" panose="02020404030301010803" pitchFamily="18" charset="0"/>
              </a:rPr>
            </a:br>
            <a:br>
              <a:rPr lang="nl-NL" sz="2400" dirty="0">
                <a:solidFill>
                  <a:schemeClr val="bg1"/>
                </a:solidFill>
                <a:latin typeface="Garamond" panose="02020404030301010803" pitchFamily="18" charset="0"/>
              </a:rPr>
            </a:br>
            <a:r>
              <a:rPr lang="nl-NL" sz="2400" dirty="0">
                <a:solidFill>
                  <a:schemeClr val="bg1"/>
                </a:solidFill>
                <a:latin typeface="Garamond" panose="02020404030301010803" pitchFamily="18" charset="0"/>
              </a:rPr>
              <a:t>Weet je hoe game designers zo’n moment noemen? FIERO! Dat is een term die afgeleid is uit het Italiaans en wordt gebruikt voor het gevoel als je tegenslag hebt overwonnen. </a:t>
            </a:r>
            <a:br>
              <a:rPr lang="nl-NL" sz="2400" dirty="0">
                <a:solidFill>
                  <a:schemeClr val="bg1"/>
                </a:solidFill>
                <a:latin typeface="Garamond" panose="02020404030301010803" pitchFamily="18" charset="0"/>
              </a:rPr>
            </a:br>
            <a:br>
              <a:rPr lang="nl-NL" sz="2400" dirty="0">
                <a:solidFill>
                  <a:schemeClr val="bg1"/>
                </a:solidFill>
                <a:latin typeface="Garamond" panose="02020404030301010803" pitchFamily="18" charset="0"/>
              </a:rPr>
            </a:br>
            <a:r>
              <a:rPr lang="nl-NL" sz="2400" dirty="0">
                <a:solidFill>
                  <a:schemeClr val="bg1"/>
                </a:solidFill>
                <a:latin typeface="Garamond" panose="02020404030301010803" pitchFamily="18" charset="0"/>
              </a:rPr>
              <a:t>Maar voordat je de verdiende medaille voor het behalen van dit level in ontvangst gaat nemen, willen we je vragen nog even “aan de lijn” te blijven. Voor het GAME-ME-NIET-REGISTER. Klik op Next.</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prstClr val="white"/>
                </a:solidFill>
                <a:latin typeface="Agency FB" panose="020B0503020202020204" pitchFamily="34" charset="0"/>
              </a:rPr>
              <a:t>Level </a:t>
            </a:r>
            <a:r>
              <a:rPr lang="nl-NL" b="1" dirty="0" err="1">
                <a:solidFill>
                  <a:prstClr val="white"/>
                </a:solidFill>
                <a:latin typeface="Agency FB" panose="020B0503020202020204" pitchFamily="34" charset="0"/>
              </a:rPr>
              <a:t>completed</a:t>
            </a:r>
            <a:endParaRPr lang="nl-NL" b="1" dirty="0">
              <a:solidFill>
                <a:prstClr val="white"/>
              </a:solidFill>
              <a:latin typeface="Agency FB" panose="020B0503020202020204" pitchFamily="34" charset="0"/>
            </a:endParaRPr>
          </a:p>
        </p:txBody>
      </p:sp>
    </p:spTree>
    <p:extLst>
      <p:ext uri="{BB962C8B-B14F-4D97-AF65-F5344CB8AC3E}">
        <p14:creationId xmlns:p14="http://schemas.microsoft.com/office/powerpoint/2010/main" val="1879080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Game verslaving</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Op het moment zelf is FLOW opbeurend. Je voelt je er geweldig door: vol energie, opgewekt, beter dan ervoor. Maar juist doordat je zo extreem betrokken bent geweest, kan het je volledig uitputten. Zowel lichamelijk als geestelijk. </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09"/>
            <a:ext cx="998759" cy="998759"/>
          </a:xfrm>
          <a:prstGeom prst="rect">
            <a:avLst/>
          </a:prstGeom>
        </p:spPr>
      </p:pic>
    </p:spTree>
    <p:extLst>
      <p:ext uri="{BB962C8B-B14F-4D97-AF65-F5344CB8AC3E}">
        <p14:creationId xmlns:p14="http://schemas.microsoft.com/office/powerpoint/2010/main" val="1323961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Game verslaving</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Flow en </a:t>
            </a:r>
            <a:r>
              <a:rPr lang="nl-NL" sz="2800" dirty="0" err="1">
                <a:solidFill>
                  <a:schemeClr val="bg1"/>
                </a:solidFill>
                <a:latin typeface="Garamond" panose="02020404030301010803" pitchFamily="18" charset="0"/>
              </a:rPr>
              <a:t>fiero</a:t>
            </a:r>
            <a:r>
              <a:rPr lang="nl-NL" sz="2800" dirty="0">
                <a:solidFill>
                  <a:schemeClr val="bg1"/>
                </a:solidFill>
                <a:latin typeface="Garamond" panose="02020404030301010803" pitchFamily="18" charset="0"/>
              </a:rPr>
              <a:t> zijn niet oneindig in stand te houden, ook al wens je niets liever. </a:t>
            </a:r>
          </a:p>
          <a:p>
            <a:pPr marL="0" indent="0">
              <a:buNone/>
            </a:pPr>
            <a:r>
              <a:rPr lang="nl-NL" sz="2800" dirty="0">
                <a:solidFill>
                  <a:schemeClr val="bg1"/>
                </a:solidFill>
                <a:latin typeface="Garamond" panose="02020404030301010803" pitchFamily="18" charset="0"/>
              </a:rPr>
              <a:t>Teveel flow kan leiden tot een </a:t>
            </a:r>
            <a:r>
              <a:rPr lang="nl-NL" sz="2800" dirty="0" err="1">
                <a:solidFill>
                  <a:schemeClr val="bg1"/>
                </a:solidFill>
                <a:latin typeface="Garamond" panose="02020404030301010803" pitchFamily="18" charset="0"/>
              </a:rPr>
              <a:t>geluksburnout</a:t>
            </a:r>
            <a:r>
              <a:rPr lang="nl-NL" sz="2800" dirty="0">
                <a:solidFill>
                  <a:schemeClr val="bg1"/>
                </a:solidFill>
                <a:latin typeface="Garamond" panose="02020404030301010803" pitchFamily="18" charset="0"/>
              </a:rPr>
              <a:t>, teveel </a:t>
            </a:r>
            <a:r>
              <a:rPr lang="nl-NL" sz="2800" dirty="0" err="1">
                <a:solidFill>
                  <a:schemeClr val="bg1"/>
                </a:solidFill>
                <a:latin typeface="Garamond" panose="02020404030301010803" pitchFamily="18" charset="0"/>
              </a:rPr>
              <a:t>fiero</a:t>
            </a:r>
            <a:r>
              <a:rPr lang="nl-NL" sz="2800" dirty="0">
                <a:solidFill>
                  <a:schemeClr val="bg1"/>
                </a:solidFill>
                <a:latin typeface="Garamond" panose="02020404030301010803" pitchFamily="18" charset="0"/>
              </a:rPr>
              <a:t> tot verslaving.</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Belangrijk is op dit moment dat je het gevoel hebt van zowel de gamewereld te genieten als ook het echte leven te vieren (met vrienden, familie, of je liefste naasten). </a:t>
            </a:r>
          </a:p>
          <a:p>
            <a:pPr marL="0" indent="0">
              <a:buNone/>
            </a:pPr>
            <a:r>
              <a:rPr lang="nl-NL" sz="2800" dirty="0">
                <a:solidFill>
                  <a:schemeClr val="bg1"/>
                </a:solidFill>
                <a:latin typeface="Garamond" panose="02020404030301010803" pitchFamily="18" charset="0"/>
              </a:rPr>
              <a:t>Nel heeft nog een laatste opdracht voor je.</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09"/>
            <a:ext cx="998759" cy="998759"/>
          </a:xfrm>
          <a:prstGeom prst="rect">
            <a:avLst/>
          </a:prstGeom>
        </p:spPr>
      </p:pic>
    </p:spTree>
    <p:extLst>
      <p:ext uri="{BB962C8B-B14F-4D97-AF65-F5344CB8AC3E}">
        <p14:creationId xmlns:p14="http://schemas.microsoft.com/office/powerpoint/2010/main" val="201566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Klik op de Next button</a:t>
            </a:r>
          </a:p>
          <a:p>
            <a:pPr marL="0" indent="0" algn="ctr">
              <a:buNone/>
            </a:pPr>
            <a:r>
              <a:rPr lang="nl-NL" dirty="0">
                <a:solidFill>
                  <a:schemeClr val="bg1"/>
                </a:solidFill>
                <a:latin typeface="Garamond" panose="02020404030301010803" pitchFamily="18" charset="0"/>
              </a:rPr>
              <a:t> </a:t>
            </a:r>
          </a:p>
          <a:p>
            <a:pPr marL="0" indent="0" algn="ctr">
              <a:buNone/>
            </a:pPr>
            <a:r>
              <a:rPr lang="nl-NL" dirty="0">
                <a:solidFill>
                  <a:schemeClr val="bg1"/>
                </a:solidFill>
                <a:latin typeface="Garamond" panose="02020404030301010803" pitchFamily="18" charset="0"/>
              </a:rPr>
              <a:t>en ga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366035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#Gameverslaving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217377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511" y="260648"/>
            <a:ext cx="8229600" cy="1143000"/>
          </a:xfrm>
        </p:spPr>
        <p:txBody>
          <a:bodyPr>
            <a:noAutofit/>
          </a:bodyPr>
          <a:lstStyle/>
          <a:p>
            <a:r>
              <a:rPr lang="nl-NL" b="1" dirty="0">
                <a:solidFill>
                  <a:schemeClr val="bg1"/>
                </a:solidFill>
                <a:latin typeface="Agency FB" panose="020B0503020202020204" pitchFamily="34" charset="0"/>
              </a:rPr>
              <a:t>Level 2: It’s </a:t>
            </a:r>
            <a:r>
              <a:rPr lang="nl-NL" b="1" dirty="0" err="1">
                <a:solidFill>
                  <a:schemeClr val="bg1"/>
                </a:solidFill>
                <a:latin typeface="Agency FB" panose="020B0503020202020204" pitchFamily="34" charset="0"/>
              </a:rPr>
              <a:t>all</a:t>
            </a:r>
            <a:r>
              <a:rPr lang="nl-NL" b="1" dirty="0">
                <a:solidFill>
                  <a:schemeClr val="bg1"/>
                </a:solidFill>
                <a:latin typeface="Agency FB" panose="020B0503020202020204" pitchFamily="34" charset="0"/>
              </a:rPr>
              <a:t> in The Game!</a:t>
            </a:r>
            <a:br>
              <a:rPr lang="nl-NL" b="1" dirty="0">
                <a:solidFill>
                  <a:schemeClr val="bg1"/>
                </a:solidFill>
                <a:latin typeface="Agency FB" panose="020B0503020202020204" pitchFamily="34" charset="0"/>
              </a:rPr>
            </a:br>
            <a:r>
              <a:rPr lang="nl-NL" sz="2000" dirty="0">
                <a:solidFill>
                  <a:schemeClr val="bg1"/>
                </a:solidFill>
                <a:latin typeface="Agency FB" panose="020B0503020202020204" pitchFamily="34" charset="0"/>
              </a:rPr>
              <a:t>Vergeet niet de diavoorstelling te starten, anders werken de linkjes niet.</a:t>
            </a:r>
            <a:endParaRPr lang="nl-NL" sz="2400"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628800"/>
            <a:ext cx="8363272" cy="4497363"/>
          </a:xfrm>
        </p:spPr>
        <p:txBody>
          <a:bodyPr>
            <a:normAutofit/>
          </a:bodyPr>
          <a:lstStyle/>
          <a:p>
            <a:pPr marL="0" indent="0">
              <a:buNone/>
            </a:pPr>
            <a:r>
              <a:rPr lang="nl-NL" sz="2600" dirty="0">
                <a:solidFill>
                  <a:schemeClr val="bg1"/>
                </a:solidFill>
                <a:latin typeface="Garamond" panose="02020404030301010803" pitchFamily="18" charset="0"/>
              </a:rPr>
              <a:t>In dit level kom je meer te weten over welke spelsoorten er zijn.</a:t>
            </a:r>
          </a:p>
          <a:p>
            <a:pPr marL="0" indent="0">
              <a:buNone/>
            </a:pPr>
            <a:r>
              <a:rPr lang="nl-NL" sz="2600" dirty="0">
                <a:solidFill>
                  <a:schemeClr val="bg1"/>
                </a:solidFill>
                <a:latin typeface="Garamond" panose="02020404030301010803" pitchFamily="18" charset="0"/>
              </a:rPr>
              <a:t> </a:t>
            </a:r>
          </a:p>
          <a:p>
            <a:r>
              <a:rPr lang="nl-NL" sz="2600" dirty="0">
                <a:solidFill>
                  <a:schemeClr val="bg1"/>
                </a:solidFill>
                <a:latin typeface="Garamond" panose="02020404030301010803" pitchFamily="18" charset="0"/>
              </a:rPr>
              <a:t>Je gaat dieper in op games als een vorm van ‘leuk werk’. </a:t>
            </a:r>
          </a:p>
          <a:p>
            <a:r>
              <a:rPr lang="nl-NL" sz="2600" dirty="0">
                <a:solidFill>
                  <a:schemeClr val="bg1"/>
                </a:solidFill>
                <a:latin typeface="Garamond" panose="02020404030301010803" pitchFamily="18" charset="0"/>
              </a:rPr>
              <a:t>Je bekijkt een filmpje over wat je leert van games spelen.</a:t>
            </a:r>
          </a:p>
          <a:p>
            <a:r>
              <a:rPr lang="nl-NL" sz="2600" dirty="0">
                <a:solidFill>
                  <a:schemeClr val="bg1"/>
                </a:solidFill>
                <a:latin typeface="Garamond" panose="02020404030301010803" pitchFamily="18" charset="0"/>
              </a:rPr>
              <a:t>Je leert meer over de betrokkenheid bij het spelen.</a:t>
            </a:r>
          </a:p>
          <a:p>
            <a:r>
              <a:rPr lang="nl-NL" sz="2600" dirty="0">
                <a:solidFill>
                  <a:schemeClr val="bg1"/>
                </a:solidFill>
                <a:latin typeface="Garamond" panose="02020404030301010803" pitchFamily="18" charset="0"/>
              </a:rPr>
              <a:t>Je leert over de risico’s van teveel gamen. </a:t>
            </a:r>
          </a:p>
          <a:p>
            <a:r>
              <a:rPr lang="nl-NL" sz="2600" dirty="0">
                <a:solidFill>
                  <a:schemeClr val="bg1"/>
                </a:solidFill>
                <a:latin typeface="Garamond" panose="02020404030301010803" pitchFamily="18" charset="0"/>
              </a:rPr>
              <a:t>Tussendoor staan missies voor je klaar.</a:t>
            </a:r>
          </a:p>
          <a:p>
            <a:pPr marL="0" indent="0">
              <a:buNone/>
            </a:pPr>
            <a:r>
              <a:rPr lang="nl-NL" sz="2400" dirty="0">
                <a:solidFill>
                  <a:schemeClr val="bg1"/>
                </a:solidFill>
                <a:latin typeface="Garamond" panose="02020404030301010803" pitchFamily="18" charset="0"/>
              </a:rPr>
              <a:t> </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132781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2: It’s all-in </a:t>
            </a:r>
            <a:r>
              <a:rPr lang="nl-NL" sz="2800" dirty="0" err="1">
                <a:latin typeface="a_Algerius" panose="04040705040802020702" pitchFamily="82" charset="-52"/>
              </a:rPr>
              <a:t>the</a:t>
            </a:r>
            <a:r>
              <a:rPr lang="nl-NL" sz="2800" dirty="0">
                <a:latin typeface="a_Algerius" panose="04040705040802020702" pitchFamily="82" charset="-52"/>
              </a:rPr>
              <a:t> Game!</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1619672" y="1565790"/>
            <a:ext cx="6768752"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#gameverslaving</a:t>
            </a:r>
            <a:endParaRPr lang="nl-NL" sz="2400" b="1" dirty="0">
              <a:solidFill>
                <a:prstClr val="white"/>
              </a:solidFill>
              <a:latin typeface="a_Algerius" panose="04040705040802020702" pitchFamily="82" charset="-52"/>
            </a:endParaRPr>
          </a:p>
        </p:txBody>
      </p:sp>
      <p:sp>
        <p:nvSpPr>
          <p:cNvPr id="3" name="Rechthoek 2"/>
          <p:cNvSpPr/>
          <p:nvPr/>
        </p:nvSpPr>
        <p:spPr>
          <a:xfrm>
            <a:off x="323528" y="2132856"/>
            <a:ext cx="8640960" cy="4893647"/>
          </a:xfrm>
          <a:prstGeom prst="rect">
            <a:avLst/>
          </a:prstGeom>
        </p:spPr>
        <p:txBody>
          <a:bodyPr wrap="square">
            <a:spAutoFit/>
          </a:bodyPr>
          <a:lstStyle/>
          <a:p>
            <a:r>
              <a:rPr lang="nl-NL" sz="2400" dirty="0">
                <a:solidFill>
                  <a:prstClr val="white"/>
                </a:solidFill>
                <a:latin typeface="Garamond" panose="02020404030301010803" pitchFamily="18" charset="0"/>
              </a:rPr>
              <a:t>Bekijk het volgende filmpje over gameverslaving,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Stel dat jij een spel over game verslaving zou mogen maken. Wat wordt je script? Beantwoord de volgende vragen:</a:t>
            </a:r>
          </a:p>
          <a:p>
            <a:pPr marL="514350" indent="-514350">
              <a:buFontTx/>
              <a:buAutoNum type="alphaLcPeriod"/>
            </a:pPr>
            <a:r>
              <a:rPr lang="nl-NL" sz="2400" dirty="0">
                <a:solidFill>
                  <a:prstClr val="white"/>
                </a:solidFill>
                <a:latin typeface="Garamond" panose="02020404030301010803" pitchFamily="18" charset="0"/>
              </a:rPr>
              <a:t>Wat wordt de naam van je spel?</a:t>
            </a:r>
          </a:p>
          <a:p>
            <a:pPr marL="514350" indent="-514350">
              <a:buFontTx/>
              <a:buAutoNum type="alphaLcPeriod"/>
            </a:pPr>
            <a:r>
              <a:rPr lang="nl-NL" sz="2400" dirty="0">
                <a:solidFill>
                  <a:prstClr val="white"/>
                </a:solidFill>
                <a:latin typeface="Garamond" panose="02020404030301010803" pitchFamily="18" charset="0"/>
              </a:rPr>
              <a:t>Wat is het doel van het spel?</a:t>
            </a:r>
          </a:p>
          <a:p>
            <a:pPr marL="514350" indent="-514350">
              <a:buFontTx/>
              <a:buAutoNum type="alphaLcPeriod"/>
            </a:pPr>
            <a:r>
              <a:rPr lang="nl-NL" sz="2400" dirty="0">
                <a:solidFill>
                  <a:prstClr val="white"/>
                </a:solidFill>
                <a:latin typeface="Garamond" panose="02020404030301010803" pitchFamily="18" charset="0"/>
              </a:rPr>
              <a:t>Voor wie heb je het spel gemaakt (doelgroep)?</a:t>
            </a:r>
          </a:p>
          <a:p>
            <a:pPr marL="514350" indent="-514350">
              <a:buFontTx/>
              <a:buAutoNum type="alphaLcPeriod"/>
            </a:pPr>
            <a:r>
              <a:rPr lang="nl-NL" sz="2400" dirty="0">
                <a:solidFill>
                  <a:prstClr val="white"/>
                </a:solidFill>
                <a:latin typeface="Garamond" panose="02020404030301010803" pitchFamily="18" charset="0"/>
              </a:rPr>
              <a:t>Welke spelvorm/spelsoort is het?</a:t>
            </a:r>
          </a:p>
          <a:p>
            <a:pPr marL="514350" indent="-514350">
              <a:buFontTx/>
              <a:buAutoNum type="alphaLcPeriod"/>
            </a:pPr>
            <a:r>
              <a:rPr lang="nl-NL" sz="2400" dirty="0">
                <a:solidFill>
                  <a:prstClr val="white"/>
                </a:solidFill>
                <a:latin typeface="Garamond" panose="02020404030301010803" pitchFamily="18" charset="0"/>
              </a:rPr>
              <a:t>Geef een korte omschrijving van de game.</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Bewaar je script (= spelconcept) in je portfolio.	</a:t>
            </a:r>
          </a:p>
          <a:p>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142370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548680"/>
            <a:ext cx="8229600" cy="6309320"/>
          </a:xfrm>
        </p:spPr>
        <p:txBody>
          <a:bodyPr>
            <a:normAutofit/>
          </a:bodyPr>
          <a:lstStyle/>
          <a:p>
            <a:pPr marL="0" indent="0" algn="ctr">
              <a:buNone/>
            </a:pPr>
            <a:endParaRPr lang="nl-NL" sz="4400" b="1" dirty="0">
              <a:latin typeface="Agency FB" panose="020B0503020202020204" pitchFamily="34" charset="0"/>
            </a:endParaRPr>
          </a:p>
          <a:p>
            <a:pPr marL="0" indent="0" algn="ctr">
              <a:buNone/>
            </a:pPr>
            <a:endParaRPr lang="nl-NL" sz="4400" b="1" dirty="0">
              <a:latin typeface="Agency FB" panose="020B0503020202020204" pitchFamily="34" charset="0"/>
            </a:endParaRPr>
          </a:p>
          <a:p>
            <a:pPr marL="0" indent="0" algn="ctr">
              <a:buNone/>
            </a:pPr>
            <a:r>
              <a:rPr lang="nl-NL" sz="4400" b="1" dirty="0">
                <a:latin typeface="Agency FB" panose="020B0503020202020204" pitchFamily="34" charset="0"/>
              </a:rPr>
              <a:t>Einde van dit level</a:t>
            </a:r>
          </a:p>
          <a:p>
            <a:pPr marL="0" indent="0" algn="ctr">
              <a:buNone/>
            </a:pPr>
            <a:r>
              <a:rPr lang="nl-NL" sz="5400" b="1" dirty="0">
                <a:latin typeface="Agency FB" panose="020B0503020202020204" pitchFamily="34" charset="0"/>
              </a:rPr>
              <a:t>Gefeliciteerd met je</a:t>
            </a:r>
          </a:p>
          <a:p>
            <a:pPr marL="0" indent="0" algn="ctr">
              <a:buNone/>
            </a:pPr>
            <a:r>
              <a:rPr lang="nl-NL" sz="5400" b="1" dirty="0">
                <a:latin typeface="Agency FB" panose="020B0503020202020204" pitchFamily="34" charset="0"/>
              </a:rPr>
              <a:t> bronzen medaille!</a:t>
            </a:r>
          </a:p>
          <a:p>
            <a:pPr marL="0" indent="0" algn="ctr">
              <a:buNone/>
            </a:pPr>
            <a:r>
              <a:rPr lang="nl-NL" sz="2800" b="1" dirty="0">
                <a:latin typeface="Agency FB" panose="020B0503020202020204" pitchFamily="34" charset="0"/>
              </a:rPr>
              <a:t>(en super dat je voor zilver gaat </a:t>
            </a:r>
          </a:p>
          <a:p>
            <a:pPr marL="0" indent="0" algn="ctr">
              <a:buNone/>
            </a:pPr>
            <a:r>
              <a:rPr lang="nl-NL" sz="2800" b="1" dirty="0">
                <a:latin typeface="Agency FB" panose="020B0503020202020204" pitchFamily="34" charset="0"/>
              </a:rPr>
              <a:t>in het volgende level!)</a:t>
            </a:r>
          </a:p>
        </p:txBody>
      </p:sp>
    </p:spTree>
    <p:extLst>
      <p:ext uri="{BB962C8B-B14F-4D97-AF65-F5344CB8AC3E}">
        <p14:creationId xmlns:p14="http://schemas.microsoft.com/office/powerpoint/2010/main" val="420948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Een overdenking…</a:t>
            </a:r>
          </a:p>
        </p:txBody>
      </p:sp>
      <p:sp>
        <p:nvSpPr>
          <p:cNvPr id="3" name="Tijdelijke aanduiding voor inhoud 2"/>
          <p:cNvSpPr>
            <a:spLocks noGrp="1"/>
          </p:cNvSpPr>
          <p:nvPr>
            <p:ph idx="1"/>
          </p:nvPr>
        </p:nvSpPr>
        <p:spPr/>
        <p:txBody>
          <a:bodyPr>
            <a:normAutofit lnSpcReduction="10000"/>
          </a:bodyPr>
          <a:lstStyle/>
          <a:p>
            <a:pPr marL="0" indent="0" algn="ctr">
              <a:buNone/>
            </a:pPr>
            <a:r>
              <a:rPr lang="nl-NL" dirty="0">
                <a:solidFill>
                  <a:schemeClr val="bg1"/>
                </a:solidFill>
                <a:latin typeface="Garamond" panose="02020404030301010803" pitchFamily="18" charset="0"/>
              </a:rPr>
              <a:t>Klik op de Next button, lees de quote* die er staat  </a:t>
            </a:r>
          </a:p>
          <a:p>
            <a:pPr marL="0" indent="0" algn="ctr">
              <a:buNone/>
            </a:pPr>
            <a:r>
              <a:rPr lang="nl-NL" dirty="0">
                <a:solidFill>
                  <a:schemeClr val="bg1"/>
                </a:solidFill>
                <a:latin typeface="Garamond" panose="02020404030301010803" pitchFamily="18" charset="0"/>
              </a:rPr>
              <a:t>en ga vervolgens</a:t>
            </a:r>
          </a:p>
          <a:p>
            <a:pPr marL="0" indent="0" algn="ctr">
              <a:buNone/>
            </a:pPr>
            <a:r>
              <a:rPr lang="nl-NL" dirty="0">
                <a:solidFill>
                  <a:schemeClr val="bg1"/>
                </a:solidFill>
                <a:latin typeface="Garamond" panose="02020404030301010803" pitchFamily="18" charset="0"/>
              </a:rPr>
              <a:t>REAL TIME naar je missie.</a:t>
            </a:r>
          </a:p>
          <a:p>
            <a:pPr marL="0" indent="0" algn="ctr">
              <a:buNone/>
            </a:pPr>
            <a:endParaRPr lang="nl-NL" dirty="0">
              <a:solidFill>
                <a:schemeClr val="bg1"/>
              </a:solidFill>
              <a:latin typeface="Garamond" panose="02020404030301010803" pitchFamily="18" charset="0"/>
            </a:endParaRPr>
          </a:p>
          <a:p>
            <a:pPr marL="0" indent="0" algn="ctr">
              <a:buNone/>
            </a:pPr>
            <a:endParaRPr lang="nl-NL" dirty="0">
              <a:solidFill>
                <a:schemeClr val="bg1"/>
              </a:solidFill>
              <a:latin typeface="Garamond" panose="02020404030301010803" pitchFamily="18" charset="0"/>
            </a:endParaRPr>
          </a:p>
          <a:p>
            <a:pPr marL="0" indent="0" algn="ctr">
              <a:buNone/>
            </a:pPr>
            <a:endParaRPr lang="nl-NL" dirty="0">
              <a:solidFill>
                <a:schemeClr val="bg1"/>
              </a:solidFill>
              <a:latin typeface="Garamond" panose="02020404030301010803" pitchFamily="18" charset="0"/>
            </a:endParaRPr>
          </a:p>
          <a:p>
            <a:pPr marL="0" indent="0">
              <a:spcBef>
                <a:spcPts val="0"/>
              </a:spcBef>
              <a:buNone/>
              <a:defRPr/>
            </a:pPr>
            <a:r>
              <a:rPr lang="nl-NL" dirty="0">
                <a:solidFill>
                  <a:schemeClr val="bg1"/>
                </a:solidFill>
                <a:latin typeface="Garamond" panose="02020404030301010803" pitchFamily="18" charset="0"/>
              </a:rPr>
              <a:t>*</a:t>
            </a:r>
            <a:r>
              <a:rPr lang="en-US" sz="2800" dirty="0">
                <a:solidFill>
                  <a:schemeClr val="bg1"/>
                </a:solidFill>
                <a:latin typeface="Garamond" panose="02020404030301010803" pitchFamily="18" charset="0"/>
              </a:rPr>
              <a:t>De quote is van Brian Sutton-Smith, </a:t>
            </a:r>
            <a:r>
              <a:rPr lang="en-US" sz="2800" dirty="0" err="1">
                <a:solidFill>
                  <a:schemeClr val="bg1"/>
                </a:solidFill>
                <a:latin typeface="Garamond" panose="02020404030301010803" pitchFamily="18" charset="0"/>
              </a:rPr>
              <a:t>spelpsycholoog</a:t>
            </a:r>
            <a:r>
              <a:rPr lang="en-US" sz="2800" dirty="0">
                <a:solidFill>
                  <a:schemeClr val="bg1"/>
                </a:solidFill>
                <a:latin typeface="Garamond" panose="02020404030301010803" pitchFamily="18" charset="0"/>
              </a:rPr>
              <a:t>.</a:t>
            </a:r>
          </a:p>
          <a:p>
            <a:pPr marL="0" indent="0">
              <a:spcBef>
                <a:spcPts val="0"/>
              </a:spcBef>
              <a:buNone/>
              <a:defRPr/>
            </a:pPr>
            <a:r>
              <a:rPr lang="en-US" sz="2800" dirty="0" err="1">
                <a:solidFill>
                  <a:schemeClr val="bg1"/>
                </a:solidFill>
                <a:latin typeface="Garamond" panose="02020404030301010803" pitchFamily="18" charset="0"/>
              </a:rPr>
              <a:t>Zijn</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tekst</a:t>
            </a:r>
            <a:r>
              <a:rPr lang="en-US" sz="2800" dirty="0">
                <a:solidFill>
                  <a:schemeClr val="bg1"/>
                </a:solidFill>
                <a:latin typeface="Garamond" panose="02020404030301010803" pitchFamily="18" charset="0"/>
              </a:rPr>
              <a:t> is </a:t>
            </a:r>
            <a:r>
              <a:rPr lang="en-US" sz="2800" dirty="0" err="1">
                <a:solidFill>
                  <a:schemeClr val="bg1"/>
                </a:solidFill>
                <a:latin typeface="Garamond" panose="02020404030301010803" pitchFamily="18" charset="0"/>
              </a:rPr>
              <a:t>opgemaakt</a:t>
            </a:r>
            <a:r>
              <a:rPr lang="en-US" sz="2800" dirty="0">
                <a:solidFill>
                  <a:schemeClr val="bg1"/>
                </a:solidFill>
                <a:latin typeface="Garamond" panose="02020404030301010803" pitchFamily="18" charset="0"/>
              </a:rPr>
              <a:t> in de app Quozio.com. Met de app </a:t>
            </a:r>
            <a:r>
              <a:rPr lang="en-US" sz="2800" dirty="0" err="1">
                <a:solidFill>
                  <a:schemeClr val="bg1"/>
                </a:solidFill>
                <a:latin typeface="Garamond" panose="02020404030301010803" pitchFamily="18" charset="0"/>
              </a:rPr>
              <a:t>Lightshot</a:t>
            </a:r>
            <a:r>
              <a:rPr lang="en-US" sz="2800" dirty="0">
                <a:solidFill>
                  <a:schemeClr val="bg1"/>
                </a:solidFill>
                <a:latin typeface="Garamond" panose="02020404030301010803" pitchFamily="18" charset="0"/>
              </a:rPr>
              <a:t> is </a:t>
            </a:r>
            <a:r>
              <a:rPr lang="en-US" sz="2800" dirty="0" err="1">
                <a:solidFill>
                  <a:schemeClr val="bg1"/>
                </a:solidFill>
                <a:latin typeface="Garamond" panose="02020404030301010803" pitchFamily="18" charset="0"/>
              </a:rPr>
              <a:t>een</a:t>
            </a:r>
            <a:r>
              <a:rPr lang="en-US" sz="2800" dirty="0">
                <a:solidFill>
                  <a:schemeClr val="bg1"/>
                </a:solidFill>
                <a:latin typeface="Garamond" panose="02020404030301010803" pitchFamily="18" charset="0"/>
              </a:rPr>
              <a:t> screenshot </a:t>
            </a:r>
            <a:r>
              <a:rPr lang="en-US" sz="2800" dirty="0" err="1">
                <a:solidFill>
                  <a:schemeClr val="bg1"/>
                </a:solidFill>
                <a:latin typeface="Garamond" panose="02020404030301010803" pitchFamily="18" charset="0"/>
              </a:rPr>
              <a:t>gemaakt</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en</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als</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afbeelding</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opgeslagen</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en</a:t>
            </a:r>
            <a:r>
              <a:rPr lang="en-US" sz="2800" dirty="0">
                <a:solidFill>
                  <a:schemeClr val="bg1"/>
                </a:solidFill>
                <a:latin typeface="Garamond" panose="02020404030301010803" pitchFamily="18" charset="0"/>
              </a:rPr>
              <a:t> in de </a:t>
            </a:r>
            <a:r>
              <a:rPr lang="en-US" sz="2800" dirty="0" err="1">
                <a:solidFill>
                  <a:schemeClr val="bg1"/>
                </a:solidFill>
                <a:latin typeface="Garamond" panose="02020404030301010803" pitchFamily="18" charset="0"/>
              </a:rPr>
              <a:t>dia</a:t>
            </a:r>
            <a:r>
              <a:rPr lang="en-US" sz="2800" dirty="0">
                <a:solidFill>
                  <a:schemeClr val="bg1"/>
                </a:solidFill>
                <a:latin typeface="Garamond" panose="02020404030301010803" pitchFamily="18" charset="0"/>
              </a:rPr>
              <a:t> </a:t>
            </a:r>
            <a:r>
              <a:rPr lang="en-US" sz="2800" dirty="0" err="1">
                <a:solidFill>
                  <a:schemeClr val="bg1"/>
                </a:solidFill>
                <a:latin typeface="Garamond" panose="02020404030301010803" pitchFamily="18" charset="0"/>
              </a:rPr>
              <a:t>geupload</a:t>
            </a:r>
            <a:r>
              <a:rPr lang="en-US" sz="2800" dirty="0">
                <a:solidFill>
                  <a:schemeClr val="bg1"/>
                </a:solidFill>
                <a:latin typeface="Garamond" panose="02020404030301010803" pitchFamily="18" charset="0"/>
              </a:rPr>
              <a:t>.</a:t>
            </a:r>
            <a:endParaRPr lang="nl-NL" sz="2800" dirty="0">
              <a:solidFill>
                <a:schemeClr val="bg1"/>
              </a:solidFill>
              <a:latin typeface="Garamond" panose="02020404030301010803" pitchFamily="18"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421119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p:cNvSpPr>
            <a:spLocks noGrp="1"/>
          </p:cNvSpPr>
          <p:nvPr>
            <p:ph type="subTitle" idx="1"/>
          </p:nvPr>
        </p:nvSpPr>
        <p:spPr/>
        <p:txBody>
          <a:bodyPr/>
          <a:lstStyle/>
          <a:p>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08" y="548680"/>
            <a:ext cx="8313456" cy="5354014"/>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23095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924944"/>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#5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95389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2: It’s all-in </a:t>
            </a:r>
            <a:r>
              <a:rPr lang="nl-NL" sz="2800" dirty="0" err="1">
                <a:latin typeface="a_Algerius" panose="04040705040802020702" pitchFamily="82" charset="-52"/>
              </a:rPr>
              <a:t>the</a:t>
            </a:r>
            <a:r>
              <a:rPr lang="nl-NL" sz="2800" dirty="0">
                <a:latin typeface="a_Algerius" panose="04040705040802020702" pitchFamily="82" charset="-52"/>
              </a:rPr>
              <a:t> Game!</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#5</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4154984"/>
          </a:xfrm>
          <a:prstGeom prst="rect">
            <a:avLst/>
          </a:prstGeom>
        </p:spPr>
        <p:txBody>
          <a:bodyPr wrap="square">
            <a:spAutoFit/>
          </a:bodyPr>
          <a:lstStyle/>
          <a:p>
            <a:pPr>
              <a:defRPr/>
            </a:pPr>
            <a:r>
              <a:rPr lang="en-US" sz="2400" dirty="0">
                <a:solidFill>
                  <a:prstClr val="white"/>
                </a:solidFill>
                <a:latin typeface="Garamond" panose="02020404030301010803" pitchFamily="18" charset="0"/>
              </a:rPr>
              <a:t>Brian Sutton-Smith is </a:t>
            </a:r>
            <a:r>
              <a:rPr lang="en-US" sz="2400" dirty="0" err="1">
                <a:solidFill>
                  <a:prstClr val="white"/>
                </a:solidFill>
                <a:latin typeface="Garamond" panose="02020404030301010803" pitchFamily="18" charset="0"/>
              </a:rPr>
              <a:t>spelpsycholoog</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zei</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eens</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Werken</a:t>
            </a:r>
            <a:r>
              <a:rPr lang="en-US" sz="2400" dirty="0">
                <a:solidFill>
                  <a:prstClr val="white"/>
                </a:solidFill>
                <a:latin typeface="Garamond" panose="02020404030301010803" pitchFamily="18" charset="0"/>
              </a:rPr>
              <a:t> is </a:t>
            </a:r>
            <a:r>
              <a:rPr lang="en-US" sz="2400" dirty="0" err="1">
                <a:solidFill>
                  <a:prstClr val="white"/>
                </a:solidFill>
                <a:latin typeface="Garamond" panose="02020404030301010803" pitchFamily="18" charset="0"/>
              </a:rPr>
              <a:t>niet</a:t>
            </a:r>
            <a:r>
              <a:rPr lang="en-US" sz="2400" dirty="0">
                <a:solidFill>
                  <a:prstClr val="white"/>
                </a:solidFill>
                <a:latin typeface="Garamond" panose="02020404030301010803" pitchFamily="18" charset="0"/>
              </a:rPr>
              <a:t> het </a:t>
            </a:r>
            <a:r>
              <a:rPr lang="en-US" sz="2400" dirty="0" err="1">
                <a:solidFill>
                  <a:prstClr val="white"/>
                </a:solidFill>
                <a:latin typeface="Garamond" panose="02020404030301010803" pitchFamily="18" charset="0"/>
              </a:rPr>
              <a:t>tegenovergestelde</a:t>
            </a:r>
            <a:r>
              <a:rPr lang="en-US" sz="2400" dirty="0">
                <a:solidFill>
                  <a:prstClr val="white"/>
                </a:solidFill>
                <a:latin typeface="Garamond" panose="02020404030301010803" pitchFamily="18" charset="0"/>
              </a:rPr>
              <a:t> van </a:t>
            </a:r>
            <a:r>
              <a:rPr lang="en-US" sz="2400" dirty="0" err="1">
                <a:solidFill>
                  <a:prstClr val="white"/>
                </a:solidFill>
                <a:latin typeface="Garamond" panose="02020404030301010803" pitchFamily="18" charset="0"/>
              </a:rPr>
              <a:t>spelen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Dat</a:t>
            </a:r>
            <a:r>
              <a:rPr lang="en-US" sz="2400" dirty="0">
                <a:solidFill>
                  <a:prstClr val="white"/>
                </a:solidFill>
                <a:latin typeface="Garamond" panose="02020404030301010803" pitchFamily="18" charset="0"/>
              </a:rPr>
              <a:t> is </a:t>
            </a:r>
            <a:r>
              <a:rPr lang="en-US" sz="2400" dirty="0" err="1">
                <a:solidFill>
                  <a:prstClr val="white"/>
                </a:solidFill>
                <a:latin typeface="Garamond" panose="02020404030301010803" pitchFamily="18" charset="0"/>
              </a:rPr>
              <a:t>depressie</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McGonigal</a:t>
            </a:r>
            <a:r>
              <a:rPr lang="en-US" sz="2400" dirty="0">
                <a:solidFill>
                  <a:prstClr val="white"/>
                </a:solidFill>
                <a:latin typeface="Garamond" panose="02020404030301010803" pitchFamily="18" charset="0"/>
              </a:rPr>
              <a:t>, 2011, p.42). </a:t>
            </a:r>
            <a:r>
              <a:rPr lang="en-US" sz="2400" dirty="0" err="1">
                <a:solidFill>
                  <a:prstClr val="white"/>
                </a:solidFill>
                <a:latin typeface="Garamond" panose="02020404030301010803" pitchFamily="18" charset="0"/>
              </a:rPr>
              <a:t>Tijdens</a:t>
            </a:r>
            <a:r>
              <a:rPr lang="en-US" sz="2400" dirty="0">
                <a:solidFill>
                  <a:prstClr val="white"/>
                </a:solidFill>
                <a:latin typeface="Garamond" panose="02020404030301010803" pitchFamily="18" charset="0"/>
              </a:rPr>
              <a:t> het </a:t>
            </a:r>
            <a:r>
              <a:rPr lang="en-US" sz="2400" dirty="0" err="1">
                <a:solidFill>
                  <a:prstClr val="white"/>
                </a:solidFill>
                <a:latin typeface="Garamond" panose="02020404030301010803" pitchFamily="18" charset="0"/>
              </a:rPr>
              <a:t>spelen</a:t>
            </a:r>
            <a:r>
              <a:rPr lang="en-US" sz="2400" dirty="0">
                <a:solidFill>
                  <a:prstClr val="white"/>
                </a:solidFill>
                <a:latin typeface="Garamond" panose="02020404030301010803" pitchFamily="18" charset="0"/>
              </a:rPr>
              <a:t> van games </a:t>
            </a:r>
            <a:r>
              <a:rPr lang="en-US" sz="2400" dirty="0" err="1">
                <a:solidFill>
                  <a:prstClr val="white"/>
                </a:solidFill>
                <a:latin typeface="Garamond" panose="02020404030301010803" pitchFamily="18" charset="0"/>
              </a:rPr>
              <a:t>ervaren</a:t>
            </a:r>
            <a:r>
              <a:rPr lang="en-US" sz="2400" dirty="0">
                <a:solidFill>
                  <a:prstClr val="white"/>
                </a:solidFill>
                <a:latin typeface="Garamond" panose="02020404030301010803" pitchFamily="18" charset="0"/>
              </a:rPr>
              <a:t> we </a:t>
            </a:r>
            <a:r>
              <a:rPr lang="en-US" sz="2400" dirty="0" err="1">
                <a:solidFill>
                  <a:prstClr val="white"/>
                </a:solidFill>
                <a:latin typeface="Garamond" panose="02020404030301010803" pitchFamily="18" charset="0"/>
              </a:rPr>
              <a:t>juist</a:t>
            </a:r>
            <a:r>
              <a:rPr lang="en-US" sz="2400" dirty="0">
                <a:solidFill>
                  <a:prstClr val="white"/>
                </a:solidFill>
                <a:latin typeface="Garamond" panose="02020404030301010803" pitchFamily="18" charset="0"/>
              </a:rPr>
              <a:t> het </a:t>
            </a:r>
            <a:r>
              <a:rPr lang="en-US" sz="2400" dirty="0" err="1">
                <a:solidFill>
                  <a:prstClr val="white"/>
                </a:solidFill>
                <a:latin typeface="Garamond" panose="02020404030301010803" pitchFamily="18" charset="0"/>
              </a:rPr>
              <a:t>tegenovergestelde</a:t>
            </a:r>
            <a:r>
              <a:rPr lang="en-US" sz="2400" dirty="0">
                <a:solidFill>
                  <a:prstClr val="white"/>
                </a:solidFill>
                <a:latin typeface="Garamond" panose="02020404030301010803" pitchFamily="18" charset="0"/>
              </a:rPr>
              <a:t>: we </a:t>
            </a:r>
            <a:r>
              <a:rPr lang="en-US" sz="2400" dirty="0" err="1">
                <a:solidFill>
                  <a:prstClr val="white"/>
                </a:solidFill>
                <a:latin typeface="Garamond" panose="02020404030301010803" pitchFamily="18" charset="0"/>
              </a:rPr>
              <a:t>nemen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vrijwillig</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deel</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aan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een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activiteit</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waar</a:t>
            </a:r>
            <a:r>
              <a:rPr lang="en-US" sz="2400" dirty="0">
                <a:solidFill>
                  <a:prstClr val="white"/>
                </a:solidFill>
                <a:latin typeface="Garamond" panose="02020404030301010803" pitchFamily="18" charset="0"/>
              </a:rPr>
              <a:t> we </a:t>
            </a:r>
            <a:r>
              <a:rPr lang="en-US" sz="2400" dirty="0" err="1">
                <a:solidFill>
                  <a:prstClr val="white"/>
                </a:solidFill>
                <a:latin typeface="Garamond" panose="02020404030301010803" pitchFamily="18" charset="0"/>
              </a:rPr>
              <a:t>opgewekt</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en</a:t>
            </a:r>
            <a:r>
              <a:rPr lang="en-US" sz="2400" dirty="0">
                <a:solidFill>
                  <a:prstClr val="white"/>
                </a:solidFill>
                <a:latin typeface="Garamond" panose="02020404030301010803" pitchFamily="18" charset="0"/>
              </a:rPr>
              <a:t> met </a:t>
            </a:r>
            <a:r>
              <a:rPr lang="en-US" sz="2400" dirty="0" err="1">
                <a:solidFill>
                  <a:prstClr val="white"/>
                </a:solidFill>
                <a:latin typeface="Garamond" panose="02020404030301010803" pitchFamily="18" charset="0"/>
              </a:rPr>
              <a:t>energie</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aan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deelnemen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genieten</a:t>
            </a:r>
            <a:r>
              <a:rPr lang="en-US" sz="2400" dirty="0">
                <a:solidFill>
                  <a:prstClr val="white"/>
                </a:solidFill>
                <a:latin typeface="Garamond" panose="02020404030301010803" pitchFamily="18" charset="0"/>
              </a:rPr>
              <a:t>. </a:t>
            </a:r>
          </a:p>
          <a:p>
            <a:pPr>
              <a:defRPr/>
            </a:pPr>
            <a:r>
              <a:rPr lang="en-US" sz="2400" dirty="0" err="1">
                <a:solidFill>
                  <a:prstClr val="white"/>
                </a:solidFill>
                <a:latin typeface="Garamond" panose="02020404030301010803" pitchFamily="18" charset="0"/>
              </a:rPr>
              <a:t>M.a.w</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gamen</a:t>
            </a:r>
            <a:r>
              <a:rPr lang="en-US" sz="2400" dirty="0">
                <a:solidFill>
                  <a:prstClr val="white"/>
                </a:solidFill>
                <a:latin typeface="Garamond" panose="02020404030301010803" pitchFamily="18" charset="0"/>
              </a:rPr>
              <a:t> is de </a:t>
            </a:r>
            <a:r>
              <a:rPr lang="en-US" sz="2400" dirty="0" err="1">
                <a:solidFill>
                  <a:prstClr val="white"/>
                </a:solidFill>
                <a:latin typeface="Garamond" panose="02020404030301010803" pitchFamily="18" charset="0"/>
              </a:rPr>
              <a:t>directe</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tegenhanger</a:t>
            </a:r>
            <a:r>
              <a:rPr lang="en-US" sz="2400" dirty="0">
                <a:solidFill>
                  <a:prstClr val="white"/>
                </a:solidFill>
                <a:latin typeface="Garamond" panose="02020404030301010803" pitchFamily="18" charset="0"/>
              </a:rPr>
              <a:t> van </a:t>
            </a:r>
            <a:r>
              <a:rPr lang="en-US" sz="2400" dirty="0" err="1">
                <a:solidFill>
                  <a:prstClr val="white"/>
                </a:solidFill>
                <a:latin typeface="Garamond" panose="02020404030301010803" pitchFamily="18" charset="0"/>
              </a:rPr>
              <a:t>depressie</a:t>
            </a:r>
            <a:r>
              <a:rPr lang="en-US" sz="2400" dirty="0">
                <a:solidFill>
                  <a:prstClr val="white"/>
                </a:solidFill>
                <a:latin typeface="Garamond" panose="02020404030301010803" pitchFamily="18" charset="0"/>
              </a:rPr>
              <a:t> (p.43). </a:t>
            </a:r>
          </a:p>
          <a:p>
            <a:pPr>
              <a:defRPr/>
            </a:pPr>
            <a:endParaRPr lang="en-US" sz="2400" dirty="0">
              <a:solidFill>
                <a:prstClr val="white"/>
              </a:solidFill>
              <a:latin typeface="Garamond" panose="02020404030301010803" pitchFamily="18" charset="0"/>
            </a:endParaRPr>
          </a:p>
          <a:p>
            <a:pPr>
              <a:defRPr/>
            </a:pPr>
            <a:r>
              <a:rPr lang="en-US" sz="2400" dirty="0">
                <a:solidFill>
                  <a:prstClr val="white"/>
                </a:solidFill>
                <a:latin typeface="Garamond" panose="02020404030301010803" pitchFamily="18" charset="0"/>
              </a:rPr>
              <a:t>Ben </a:t>
            </a:r>
            <a:r>
              <a:rPr lang="en-US" sz="2400" dirty="0" err="1">
                <a:solidFill>
                  <a:prstClr val="white"/>
                </a:solidFill>
                <a:latin typeface="Garamond" panose="02020404030301010803" pitchFamily="18" charset="0"/>
              </a:rPr>
              <a:t>jij</a:t>
            </a:r>
            <a:r>
              <a:rPr lang="en-US" sz="2400" dirty="0">
                <a:solidFill>
                  <a:prstClr val="white"/>
                </a:solidFill>
                <a:latin typeface="Garamond" panose="02020404030301010803" pitchFamily="18" charset="0"/>
              </a:rPr>
              <a:t> het </a:t>
            </a:r>
            <a:r>
              <a:rPr lang="en-US" sz="2400" dirty="0" err="1">
                <a:solidFill>
                  <a:prstClr val="white"/>
                </a:solidFill>
                <a:latin typeface="Garamond" panose="02020404030301010803" pitchFamily="18" charset="0"/>
              </a:rPr>
              <a:t>eens</a:t>
            </a:r>
            <a:r>
              <a:rPr lang="en-US" sz="2400" dirty="0">
                <a:solidFill>
                  <a:prstClr val="white"/>
                </a:solidFill>
                <a:latin typeface="Garamond" panose="02020404030301010803" pitchFamily="18" charset="0"/>
              </a:rPr>
              <a:t> met </a:t>
            </a:r>
            <a:r>
              <a:rPr lang="en-US" sz="2400" dirty="0" err="1">
                <a:solidFill>
                  <a:prstClr val="white"/>
                </a:solidFill>
                <a:latin typeface="Garamond" panose="02020404030301010803" pitchFamily="18" charset="0"/>
              </a:rPr>
              <a:t>deze</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opvatting</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Deel</a:t>
            </a:r>
            <a:r>
              <a:rPr lang="en-US" sz="2400" dirty="0">
                <a:solidFill>
                  <a:prstClr val="white"/>
                </a:solidFill>
                <a:latin typeface="Garamond" panose="02020404030301010803" pitchFamily="18" charset="0"/>
              </a:rPr>
              <a:t> je </a:t>
            </a:r>
            <a:r>
              <a:rPr lang="en-US" sz="2400" dirty="0" err="1">
                <a:solidFill>
                  <a:prstClr val="white"/>
                </a:solidFill>
                <a:latin typeface="Garamond" panose="02020404030301010803" pitchFamily="18" charset="0"/>
              </a:rPr>
              <a:t>mening</a:t>
            </a:r>
            <a:r>
              <a:rPr lang="en-US" sz="2400" dirty="0">
                <a:solidFill>
                  <a:prstClr val="white"/>
                </a:solidFill>
                <a:latin typeface="Garamond" panose="02020404030301010803" pitchFamily="18" charset="0"/>
              </a:rPr>
              <a:t> in de </a:t>
            </a:r>
            <a:r>
              <a:rPr lang="en-US" sz="2400" dirty="0" err="1">
                <a:solidFill>
                  <a:prstClr val="white"/>
                </a:solidFill>
                <a:latin typeface="Garamond" panose="02020404030301010803" pitchFamily="18" charset="0"/>
              </a:rPr>
              <a:t>verhalen</a:t>
            </a:r>
            <a:r>
              <a:rPr lang="en-US" sz="2400" dirty="0">
                <a:solidFill>
                  <a:prstClr val="white"/>
                </a:solidFill>
                <a:latin typeface="Garamond" panose="02020404030301010803" pitchFamily="18" charset="0"/>
              </a:rPr>
              <a:t> op de Digispel Community (</a:t>
            </a:r>
            <a:r>
              <a:rPr lang="en-US" sz="2400" dirty="0" err="1">
                <a:solidFill>
                  <a:prstClr val="white"/>
                </a:solidFill>
                <a:latin typeface="Garamond" panose="02020404030301010803" pitchFamily="18" charset="0"/>
              </a:rPr>
              <a:t>ClassDojo</a:t>
            </a:r>
            <a:r>
              <a:rPr lang="en-US" sz="2400" dirty="0">
                <a:solidFill>
                  <a:prstClr val="white"/>
                </a:solidFill>
                <a:latin typeface="Garamond" panose="02020404030301010803" pitchFamily="18" charset="0"/>
              </a:rPr>
              <a:t>). </a:t>
            </a:r>
            <a:br>
              <a:rPr lang="en-US" sz="2400" dirty="0">
                <a:solidFill>
                  <a:prstClr val="white"/>
                </a:solidFill>
                <a:latin typeface="Garamond" panose="02020404030301010803" pitchFamily="18" charset="0"/>
              </a:rPr>
            </a:br>
            <a:r>
              <a:rPr lang="en-US" sz="2400" dirty="0" err="1">
                <a:solidFill>
                  <a:prstClr val="white"/>
                </a:solidFill>
                <a:latin typeface="Garamond" panose="02020404030301010803" pitchFamily="18" charset="0"/>
              </a:rPr>
              <a:t>Reageer</a:t>
            </a:r>
            <a:r>
              <a:rPr lang="en-US" sz="2400" dirty="0">
                <a:solidFill>
                  <a:prstClr val="white"/>
                </a:solidFill>
                <a:latin typeface="Garamond" panose="02020404030301010803" pitchFamily="18" charset="0"/>
              </a:rPr>
              <a:t> op de </a:t>
            </a:r>
            <a:r>
              <a:rPr lang="en-US" sz="2400" dirty="0" err="1">
                <a:solidFill>
                  <a:prstClr val="white"/>
                </a:solidFill>
                <a:latin typeface="Garamond" panose="02020404030301010803" pitchFamily="18" charset="0"/>
              </a:rPr>
              <a:t>reacties</a:t>
            </a:r>
            <a:r>
              <a:rPr lang="en-US" sz="2400" dirty="0">
                <a:solidFill>
                  <a:prstClr val="white"/>
                </a:solidFill>
                <a:latin typeface="Garamond" panose="02020404030301010803" pitchFamily="18" charset="0"/>
              </a:rPr>
              <a:t> van </a:t>
            </a:r>
            <a:r>
              <a:rPr lang="en-US" sz="2400" dirty="0" err="1">
                <a:solidFill>
                  <a:prstClr val="white"/>
                </a:solidFill>
                <a:latin typeface="Garamond" panose="02020404030301010803" pitchFamily="18" charset="0"/>
              </a:rPr>
              <a:t>anderen</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denk</a:t>
            </a:r>
            <a:r>
              <a:rPr lang="en-US" sz="2400" dirty="0">
                <a:solidFill>
                  <a:prstClr val="white"/>
                </a:solidFill>
                <a:latin typeface="Garamond" panose="02020404030301010803" pitchFamily="18" charset="0"/>
              </a:rPr>
              <a:t> </a:t>
            </a:r>
            <a:r>
              <a:rPr lang="en-US" sz="2400" dirty="0" err="1">
                <a:solidFill>
                  <a:prstClr val="white"/>
                </a:solidFill>
                <a:latin typeface="Garamond" panose="02020404030301010803" pitchFamily="18" charset="0"/>
              </a:rPr>
              <a:t>aan</a:t>
            </a:r>
            <a:r>
              <a:rPr lang="en-US" sz="2400" dirty="0">
                <a:solidFill>
                  <a:prstClr val="white"/>
                </a:solidFill>
                <a:latin typeface="Garamond" panose="02020404030301010803" pitchFamily="18" charset="0"/>
              </a:rPr>
              <a:t> de netiquette. </a:t>
            </a:r>
          </a:p>
          <a:p>
            <a:pPr>
              <a:defRPr/>
            </a:pPr>
            <a:r>
              <a:rPr lang="en-US" sz="2400" dirty="0">
                <a:solidFill>
                  <a:prstClr val="white"/>
                </a:solidFill>
                <a:latin typeface="Garamond" panose="02020404030301010803" pitchFamily="18" charset="0"/>
              </a:rPr>
              <a:t>Neem je </a:t>
            </a:r>
            <a:r>
              <a:rPr lang="en-US" sz="2400" dirty="0" err="1">
                <a:solidFill>
                  <a:prstClr val="white"/>
                </a:solidFill>
                <a:latin typeface="Garamond" panose="02020404030301010803" pitchFamily="18" charset="0"/>
              </a:rPr>
              <a:t>reactie</a:t>
            </a:r>
            <a:r>
              <a:rPr lang="en-US" sz="2400" dirty="0">
                <a:solidFill>
                  <a:prstClr val="white"/>
                </a:solidFill>
                <a:latin typeface="Garamond" panose="02020404030301010803" pitchFamily="18" charset="0"/>
              </a:rPr>
              <a:t>(s) </a:t>
            </a:r>
            <a:r>
              <a:rPr lang="en-US" sz="2400" dirty="0" err="1">
                <a:solidFill>
                  <a:prstClr val="white"/>
                </a:solidFill>
                <a:latin typeface="Garamond" panose="02020404030301010803" pitchFamily="18" charset="0"/>
              </a:rPr>
              <a:t>ook</a:t>
            </a:r>
            <a:r>
              <a:rPr lang="en-US" sz="2400" dirty="0">
                <a:solidFill>
                  <a:prstClr val="white"/>
                </a:solidFill>
                <a:latin typeface="Garamond" panose="02020404030301010803" pitchFamily="18" charset="0"/>
              </a:rPr>
              <a:t> op in je portfolio.</a:t>
            </a:r>
          </a:p>
        </p:txBody>
      </p:sp>
    </p:spTree>
    <p:extLst>
      <p:ext uri="{BB962C8B-B14F-4D97-AF65-F5344CB8AC3E}">
        <p14:creationId xmlns:p14="http://schemas.microsoft.com/office/powerpoint/2010/main" val="419954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Games zijn leuk werk!</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400" dirty="0">
                <a:solidFill>
                  <a:schemeClr val="bg1"/>
                </a:solidFill>
                <a:latin typeface="Garamond" panose="02020404030301010803" pitchFamily="18" charset="0"/>
              </a:rPr>
              <a:t>Geloof me, games maken ons in principe blij! </a:t>
            </a:r>
          </a:p>
          <a:p>
            <a:pPr marL="0" indent="0">
              <a:buNone/>
            </a:pPr>
            <a:r>
              <a:rPr lang="nl-NL" sz="2400" dirty="0">
                <a:solidFill>
                  <a:schemeClr val="bg1"/>
                </a:solidFill>
                <a:latin typeface="Garamond" panose="02020404030301010803" pitchFamily="18" charset="0"/>
              </a:rPr>
              <a:t>Ze helpen ons onze energie en volledige aandacht te richten op iets waar we goed in zijn (of steeds beter in worden) en dat heel erg leuk te vinden!</a:t>
            </a:r>
          </a:p>
          <a:p>
            <a:pPr marL="0" indent="0">
              <a:buNone/>
            </a:pPr>
            <a:endParaRPr lang="nl-NL" sz="2400" dirty="0">
              <a:solidFill>
                <a:schemeClr val="bg1"/>
              </a:solidFill>
              <a:latin typeface="Garamond" panose="02020404030301010803" pitchFamily="18" charset="0"/>
            </a:endParaRPr>
          </a:p>
          <a:p>
            <a:pPr marL="0" indent="0">
              <a:buNone/>
            </a:pPr>
            <a:r>
              <a:rPr lang="nl-NL" sz="2400" dirty="0">
                <a:solidFill>
                  <a:schemeClr val="bg1"/>
                </a:solidFill>
                <a:latin typeface="Garamond" panose="02020404030301010803" pitchFamily="18" charset="0"/>
              </a:rPr>
              <a:t>Vraag jij je af welk werk het leukst voor jou is? Sommige mensen blijven met plezier hun hele leven één soort werk doen. Anderen hebben regelmatig afwisseling nodig. Zo is dat ook met games. </a:t>
            </a:r>
          </a:p>
          <a:p>
            <a:pPr marL="0" indent="0">
              <a:buNone/>
            </a:pPr>
            <a:endParaRPr lang="nl-NL" sz="2400" dirty="0">
              <a:solidFill>
                <a:schemeClr val="bg1"/>
              </a:solidFill>
              <a:latin typeface="Garamond" panose="02020404030301010803" pitchFamily="18" charset="0"/>
            </a:endParaRPr>
          </a:p>
          <a:p>
            <a:pPr marL="0" indent="0">
              <a:buNone/>
            </a:pPr>
            <a:r>
              <a:rPr lang="nl-NL" sz="2400" dirty="0">
                <a:solidFill>
                  <a:schemeClr val="bg1"/>
                </a:solidFill>
                <a:latin typeface="Garamond" panose="02020404030301010803" pitchFamily="18" charset="0"/>
              </a:rPr>
              <a:t>Gelukkig valt er in soorten games veel te kiezen, zoals je ziet, klik </a:t>
            </a:r>
            <a:r>
              <a:rPr lang="nl-NL" sz="2400" dirty="0">
                <a:solidFill>
                  <a:schemeClr val="bg1"/>
                </a:solidFill>
                <a:latin typeface="Garamond" panose="02020404030301010803" pitchFamily="18" charset="0"/>
                <a:hlinkClick r:id="rId3"/>
              </a:rPr>
              <a:t>hier</a:t>
            </a:r>
            <a:r>
              <a:rPr lang="nl-NL" sz="2400" dirty="0">
                <a:solidFill>
                  <a:schemeClr val="bg1"/>
                </a:solidFill>
                <a:latin typeface="Garamond" panose="02020404030301010803" pitchFamily="18" charset="0"/>
              </a:rPr>
              <a:t>. </a:t>
            </a:r>
          </a:p>
          <a:p>
            <a:pPr marL="0" indent="0">
              <a:buNone/>
            </a:pPr>
            <a:endParaRPr lang="nl-NL" sz="2400" dirty="0">
              <a:solidFill>
                <a:schemeClr val="bg1"/>
              </a:solidFill>
              <a:latin typeface="Garamond" panose="02020404030301010803" pitchFamily="18" charset="0"/>
            </a:endParaRPr>
          </a:p>
          <a:p>
            <a:pPr marL="0" indent="0">
              <a:buNone/>
            </a:pPr>
            <a:r>
              <a:rPr lang="nl-NL" sz="2400" dirty="0">
                <a:solidFill>
                  <a:schemeClr val="bg1"/>
                </a:solidFill>
                <a:latin typeface="Garamond" panose="02020404030301010803" pitchFamily="18" charset="0"/>
              </a:rPr>
              <a:t>Nel heeft er een opdracht bij, klik op next.</a:t>
            </a:r>
            <a:endParaRPr lang="nl-NL" sz="2400" dirty="0">
              <a:solidFill>
                <a:schemeClr val="bg1"/>
              </a:solidFill>
              <a:latin typeface="Agency FB" panose="020B0503020202020204" pitchFamily="34" charset="0"/>
            </a:endParaRPr>
          </a:p>
          <a:p>
            <a:endParaRPr lang="nl-NL"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2046937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Klik op de Next button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en ga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376445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924944"/>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#6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1396044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13348</TotalTime>
  <Words>1354</Words>
  <Application>Microsoft Office PowerPoint</Application>
  <PresentationFormat>Diavoorstelling (4:3)</PresentationFormat>
  <Paragraphs>154</Paragraphs>
  <Slides>21</Slides>
  <Notes>16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a_Algerius</vt:lpstr>
      <vt:lpstr>Agency FB</vt:lpstr>
      <vt:lpstr>Calibri</vt:lpstr>
      <vt:lpstr>Garamond</vt:lpstr>
      <vt:lpstr>Rockwell</vt:lpstr>
      <vt:lpstr>Wingdings 2</vt:lpstr>
      <vt:lpstr>3_Gieterij</vt:lpstr>
      <vt:lpstr>PowerPoint-presentatie</vt:lpstr>
      <vt:lpstr>Level 2: It’s all in The Game! Vergeet niet de diavoorstelling te starten, anders werken de linkjes niet.</vt:lpstr>
      <vt:lpstr>Een overdenking…</vt:lpstr>
      <vt:lpstr>PowerPoint-presentatie</vt:lpstr>
      <vt:lpstr>Level</vt:lpstr>
      <vt:lpstr>Level 2: It’s all-in the Game!</vt:lpstr>
      <vt:lpstr>Games zijn leuk werk!</vt:lpstr>
      <vt:lpstr>Aan de slag</vt:lpstr>
      <vt:lpstr>Level</vt:lpstr>
      <vt:lpstr>Level 2: It’s all-in the Game!</vt:lpstr>
      <vt:lpstr>Leerwerkplek</vt:lpstr>
      <vt:lpstr>Terugblik</vt:lpstr>
      <vt:lpstr>Bron van flow</vt:lpstr>
      <vt:lpstr>Zit je zelf nog voldoende in de gameflow? Test het in dit Funny Gaming Moment! Nel speelt voor Pacman. Klik op Nel en speel het spel. Je mag jezelf natuurlijk belonen met de ingrediënten en het uiteindelijke resultaat. Geniet ervan! </vt:lpstr>
      <vt:lpstr>SUPER van je, je hebt dit level uitgespeeld! Wat een toewijding heb je getoond. Geef jezelf 5 XP extra voor betrokken wilskracht en belangstelling voor het spelen van games! (ga naar je docent)  Weet je hoe game designers zo’n moment noemen? FIERO! Dat is een term die afgeleid is uit het Italiaans en wordt gebruikt voor het gevoel als je tegenslag hebt overwonnen.   Maar voordat je de verdiende medaille voor het behalen van dit level in ontvangst gaat nemen, willen we je vragen nog even “aan de lijn” te blijven. Voor het GAME-ME-NIET-REGISTER. Klik op Next.</vt:lpstr>
      <vt:lpstr>Game verslaving</vt:lpstr>
      <vt:lpstr>Game verslaving</vt:lpstr>
      <vt:lpstr>Aan de slag</vt:lpstr>
      <vt:lpstr>Level</vt:lpstr>
      <vt:lpstr>Level 2: It’s all-in the Game!</vt:lpstr>
      <vt:lpstr>PowerPoint-presentatie</vt:lpstr>
    </vt:vector>
  </TitlesOfParts>
  <Company>Windesheim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Rina Timmerman-Schultink</dc:creator>
  <cp:lastModifiedBy>Iris van Gils</cp:lastModifiedBy>
  <cp:revision>151</cp:revision>
  <dcterms:created xsi:type="dcterms:W3CDTF">2018-05-08T08:35:12Z</dcterms:created>
  <dcterms:modified xsi:type="dcterms:W3CDTF">2019-04-02T11:10:33Z</dcterms:modified>
</cp:coreProperties>
</file>